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>
          <p15:clr>
            <a:srgbClr val="A4A3A4"/>
          </p15:clr>
        </p15:guide>
        <p15:guide id="1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BFB"/>
    <a:srgbClr val="2468F1"/>
    <a:srgbClr val="236BF2"/>
    <a:srgbClr val="0099FF"/>
    <a:srgbClr val="1889FA"/>
    <a:srgbClr val="2564F0"/>
    <a:srgbClr val="2932E1"/>
    <a:srgbClr val="FFFFFF"/>
    <a:srgbClr val="2E00F4"/>
    <a:srgbClr val="6A5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6" autoAdjust="0"/>
    <p:restoredTop sz="86170" autoAdjust="0"/>
  </p:normalViewPr>
  <p:slideViewPr>
    <p:cSldViewPr snapToGrid="0" showGuides="1">
      <p:cViewPr varScale="1">
        <p:scale>
          <a:sx n="90" d="100"/>
          <a:sy n="90" d="100"/>
        </p:scale>
        <p:origin x="312" y="184"/>
      </p:cViewPr>
      <p:guideLst>
        <p:guide orient="horz" pos="215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55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面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封底拷贝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op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940"/>
            <a:ext cx="12219305" cy="634365"/>
          </a:xfrm>
          <a:prstGeom prst="rect">
            <a:avLst/>
          </a:prstGeom>
        </p:spPr>
      </p:pic>
      <p:pic>
        <p:nvPicPr>
          <p:cNvPr id="3" name="图片 2" descr="3@2x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7940"/>
            <a:ext cx="12190730" cy="63563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@2x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00"/>
            <a:ext cx="12192000" cy="6871335"/>
          </a:xfrm>
          <a:prstGeom prst="rect">
            <a:avLst/>
          </a:prstGeom>
        </p:spPr>
      </p:pic>
      <p:pic>
        <p:nvPicPr>
          <p:cNvPr id="3" name="图片 2" descr="3@2x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7940"/>
            <a:ext cx="12190730" cy="63563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封面@2x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2" name="图片 1" descr="封面@2x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953237" y="864397"/>
            <a:ext cx="876458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3600" b="1">
                <a:solidFill>
                  <a:srgbClr val="0099FF"/>
                </a:solidFill>
                <a:latin typeface="Lantinghei SC Heavy"/>
                <a:ea typeface="Lantinghei SC Heavy"/>
              </a:rPr>
              <a:t>核心流程</a:t>
            </a:r>
            <a:r>
              <a:rPr lang="en-US" altLang="en-US" sz="3600" b="1">
                <a:solidFill>
                  <a:srgbClr val="0099FF"/>
                </a:solidFill>
                <a:latin typeface="Lantinghei SC Heavy"/>
                <a:ea typeface="Lantinghei SC Heavy"/>
              </a:rPr>
              <a:t>: </a:t>
            </a:r>
            <a:r>
              <a:rPr lang="en-US" altLang="en-US" sz="3600" b="1">
                <a:solidFill>
                  <a:srgbClr val="FFFFFF"/>
                </a:solidFill>
                <a:latin typeface="Lantinghei SC Heavy"/>
                <a:ea typeface="Lantinghei SC Heavy"/>
              </a:rPr>
              <a:t>3. General Evaluation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0261328-7AF1-826D-1349-76026BABECE5}"/>
              </a:ext>
            </a:extLst>
          </p:cNvPr>
          <p:cNvSpPr txBox="1"/>
          <p:nvPr/>
        </p:nvSpPr>
        <p:spPr>
          <a:xfrm>
            <a:off x="953237" y="1921993"/>
            <a:ext cx="9182100" cy="78105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利用</a:t>
            </a:r>
            <a:r>
              <a:rPr lang="zh-CN" altLang="zh-CN" b="1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文心一言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大模型，自动生成符合场景的测试样例，自动评测在各个</a:t>
            </a:r>
            <a:r>
              <a:rPr lang="en-US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下得到的结果，得到泛化多样的场景下不同</a:t>
            </a:r>
            <a:r>
              <a:rPr lang="en-US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的效果得分</a:t>
            </a:r>
          </a:p>
        </p:txBody>
      </p: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542337"/>
              </p:ext>
            </p:extLst>
          </p:nvPr>
        </p:nvGraphicFramePr>
        <p:xfrm>
          <a:off x="7300913" y="2940368"/>
          <a:ext cx="4587816" cy="34851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5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9089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原始</a:t>
                      </a:r>
                      <a:r>
                        <a:rPr lang="en-US" altLang="en-US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Prompt:  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你是一个数学大师</a:t>
                      </a:r>
                      <a:endParaRPr lang="zh-CN" altLang="zh-CN" sz="1800" b="0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93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8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8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优化策略</a:t>
                      </a:r>
                      <a:endParaRPr lang="zh-CN" altLang="zh-CN" sz="1800" b="1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文心一言泛化打分</a:t>
                      </a:r>
                      <a:endParaRPr lang="zh-CN" altLang="zh-CN" sz="1800" b="1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493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Origin Prompt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83.3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215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 CoT</a:t>
                      </a:r>
                      <a:endParaRPr lang="en-US" altLang="en-US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88.3</a:t>
                      </a:r>
                      <a:endParaRPr lang="en-US" altLang="en-US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459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Contrastive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71.7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24303"/>
              </p:ext>
            </p:extLst>
          </p:nvPr>
        </p:nvGraphicFramePr>
        <p:xfrm>
          <a:off x="656756" y="2940368"/>
          <a:ext cx="6372694" cy="34851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1407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测评问题</a:t>
                      </a:r>
                      <a:r>
                        <a:rPr lang="en-US" altLang="en-US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:  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在一家超市里，苹果的价格比香蕉贵</a:t>
                      </a:r>
                      <a:r>
                        <a:rPr lang="en-US" altLang="en-US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50%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。如果我买了</a:t>
                      </a:r>
                      <a:r>
                        <a:rPr lang="en-US" altLang="en-US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个苹果和</a:t>
                      </a:r>
                      <a:r>
                        <a:rPr lang="en-US" altLang="en-US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个香蕉，我需要支付多少钱？</a:t>
                      </a:r>
                      <a:endParaRPr lang="zh-CN" altLang="zh-CN" sz="1800" b="0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36">
                <a:tc rowSpan="3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文心一言自动生成其他测试样例</a:t>
                      </a:r>
                      <a:endParaRPr lang="zh-CN" altLang="zh-CN" sz="1800" b="1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在一家书店里，一本小说的价格比一本诗集贵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25%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。如果我买了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本小说和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本诗集，我需要支付多少钱？（假设诗集的价格是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20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元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/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本</a:t>
                      </a:r>
                      <a:endParaRPr lang="zh-CN" altLang="zh-CN" sz="12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9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在一家餐厅里，汉堡的价格比薯条贵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75%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。如果我点了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个汉堡和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1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份薯条，我需要支付多少钱？（假设薯条的价格是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8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元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/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份）</a:t>
                      </a:r>
                      <a:endParaRPr lang="zh-CN" altLang="zh-CN" sz="12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3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在一家电器店里，电视的价格比洗衣机贵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300%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。如果我买了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1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台电视和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台洗衣机，我需要支付多少钱？（假设洗衣机的价格是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1000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元</a:t>
                      </a:r>
                      <a:r>
                        <a:rPr lang="en-US" altLang="en-US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/</a:t>
                      </a:r>
                      <a:r>
                        <a:rPr lang="zh-CN" altLang="zh-CN" sz="12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台）</a:t>
                      </a:r>
                      <a:endParaRPr lang="zh-CN" altLang="zh-CN" sz="12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7063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565150" y="804937"/>
            <a:ext cx="8764585" cy="820270"/>
          </a:xfrm>
          <a:prstGeom prst="rect">
            <a:avLst/>
          </a:prstGeom>
        </p:spPr>
        <p:txBody>
          <a:bodyPr/>
          <a:lstStyle>
            <a:lvl1pPr marL="0"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产品</a:t>
            </a:r>
            <a:r>
              <a:rPr lang="zh-CN" altLang="zh-CN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效果</a:t>
            </a:r>
          </a:p>
        </p:txBody>
      </p: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00484"/>
              </p:ext>
            </p:extLst>
          </p:nvPr>
        </p:nvGraphicFramePr>
        <p:xfrm>
          <a:off x="565150" y="2166350"/>
          <a:ext cx="11061700" cy="34765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9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07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原始</a:t>
                      </a:r>
                      <a:r>
                        <a:rPr lang="en-US" altLang="en-US" sz="18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Prompt:  </a:t>
                      </a:r>
                      <a:r>
                        <a:rPr lang="zh-CN" altLang="zh-CN" sz="18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你是一个数学大师</a:t>
                      </a:r>
                      <a:endParaRPr lang="zh-CN" altLang="zh-CN" sz="1800" b="0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488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测评问题</a:t>
                      </a:r>
                      <a:endParaRPr lang="zh-CN" altLang="zh-CN" sz="1800" b="1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8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文心一言自动化测评得到的的</a:t>
                      </a:r>
                      <a:r>
                        <a:rPr lang="en-US" altLang="en-US" sz="18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8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优化策略</a:t>
                      </a: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鸡兔同笼，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35</a:t>
                      </a:r>
                      <a:r>
                        <a:rPr lang="zh-CN" altLang="zh-CN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个头，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94</a:t>
                      </a:r>
                      <a:r>
                        <a:rPr lang="zh-CN" altLang="zh-CN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只脚。问有几只鸡，几只兔子？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Origin Result</a:t>
                      </a:r>
                      <a:endParaRPr lang="en-US" altLang="en-US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解释一下逻辑回归和朴素贝叶斯的差异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</a:t>
                      </a: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CoT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寺院里丢失了一袋香火钱，方丈找到甲、乙、丙三个小和尚来询问，三个人逐一陈述，甲说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:</a:t>
                      </a: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“我没偷。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"</a:t>
                      </a: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乙说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:</a:t>
                      </a: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“甲偷了。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"</a:t>
                      </a: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丙说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:</a:t>
                      </a:r>
                      <a:r>
                        <a:rPr lang="zh-CN" altLang="zh-CN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“我没偷。”事实上，“你们三个人中只有一个人偷了，且只有一个人说真话。”则谁偷了香火钱</a:t>
                      </a:r>
                      <a:r>
                        <a:rPr lang="en-US" altLang="en-US" sz="1400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Contrastive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710755" y="842422"/>
            <a:ext cx="876458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工具效率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EBFF0B9-B4E4-0ACD-ADBC-DBDF72369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957440"/>
              </p:ext>
            </p:extLst>
          </p:nvPr>
        </p:nvGraphicFramePr>
        <p:xfrm>
          <a:off x="1360898" y="2336414"/>
          <a:ext cx="9769064" cy="29499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5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011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20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评价指标</a:t>
                      </a:r>
                      <a:endParaRPr lang="zh-CN" altLang="zh-CN" sz="2000" b="1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20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人工编写</a:t>
                      </a:r>
                      <a:endParaRPr lang="zh-CN" altLang="zh-CN" sz="2000" dirty="0"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20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 Navigator</a:t>
                      </a:r>
                      <a:endParaRPr lang="en-US" altLang="en-US" sz="2000" b="1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317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生成</a:t>
                      </a:r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的耗时</a:t>
                      </a:r>
                      <a:endParaRPr lang="zh-CN" altLang="zh-CN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通常</a:t>
                      </a:r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10min-30min</a:t>
                      </a:r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不等。</a:t>
                      </a:r>
                      <a:endParaRPr lang="zh-CN" altLang="zh-CN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2min</a:t>
                      </a:r>
                      <a:endParaRPr lang="en-US" altLang="en-US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317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评测</a:t>
                      </a:r>
                      <a:r>
                        <a:rPr lang="en-US" altLang="en-US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的耗时</a:t>
                      </a:r>
                      <a:endParaRPr lang="zh-CN" altLang="zh-CN" sz="16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通常大于</a:t>
                      </a:r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30min</a:t>
                      </a:r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。</a:t>
                      </a:r>
                      <a:endParaRPr lang="zh-CN" altLang="zh-CN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2min</a:t>
                      </a:r>
                      <a:endParaRPr lang="en-US" altLang="en-US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5317"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泛化评测</a:t>
                      </a:r>
                      <a:r>
                        <a:rPr lang="en-US" altLang="en-US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6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的耗时</a:t>
                      </a:r>
                      <a:endParaRPr lang="zh-CN" altLang="zh-CN" sz="16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zh-CN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难以确定，通常需要观测很长一段时间的效果。</a:t>
                      </a:r>
                      <a:endParaRPr lang="zh-CN" altLang="zh-CN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en-US" sz="16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2min</a:t>
                      </a:r>
                      <a:endParaRPr lang="en-US" altLang="en-US" sz="16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98897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33846" y="5793225"/>
            <a:ext cx="394335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Helvetica"/>
                <a:ea typeface="Helvetica"/>
              </a:defRPr>
            </a:lvl9pPr>
          </a:lstStyle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模型</a:t>
            </a:r>
            <a:r>
              <a:rPr lang="en-US" altLang="en-US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-</a:t>
            </a:r>
            <a:r>
              <a:rPr lang="zh-CN" altLang="zh-CN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策略矩阵，</a:t>
            </a:r>
            <a:r>
              <a:rPr lang="zh-CN" altLang="en-US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帮助开发者</a:t>
            </a:r>
            <a:r>
              <a:rPr lang="zh-CN" altLang="zh-CN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更快速</a:t>
            </a:r>
            <a:r>
              <a:rPr lang="zh-CN" altLang="en-US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择选大模型</a:t>
            </a:r>
            <a:r>
              <a:rPr lang="en-US" altLang="en-US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优化策略，</a:t>
            </a:r>
            <a:r>
              <a:rPr lang="zh-CN" altLang="en-US" sz="1400" dirty="0">
                <a:solidFill>
                  <a:schemeClr val="bg1"/>
                </a:solidFill>
                <a:latin typeface="LANTINGHEI SC DEMIBOLD"/>
                <a:ea typeface="LANTINGHEI SC DEMIBOLD"/>
              </a:rPr>
              <a:t>快速落地场景差异化开发</a:t>
            </a:r>
            <a:endParaRPr lang="zh-CN" altLang="zh-CN" sz="1400" dirty="0">
              <a:solidFill>
                <a:schemeClr val="bg1"/>
              </a:solidFill>
              <a:latin typeface="LANTINGHEI SC DEMIBOLD"/>
              <a:ea typeface="LANTINGHEI SC DEMIBOLD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14098" y="1019278"/>
            <a:ext cx="293274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b="1">
                <a:solidFill>
                  <a:srgbClr val="0099FF"/>
                </a:solidFill>
                <a:latin typeface="Lantinghei SC Heavy"/>
                <a:ea typeface="Lantinghei SC Heavy"/>
              </a:rPr>
              <a:t>完善方向</a:t>
            </a:r>
          </a:p>
        </p:txBody>
      </p:sp>
      <p:pic>
        <p:nvPicPr>
          <p:cNvPr id="14" name="图片 3"/>
          <p:cNvPicPr>
            <a:picLocks noChangeAspect="1"/>
          </p:cNvPicPr>
          <p:nvPr/>
        </p:nvPicPr>
        <p:blipFill>
          <a:blip r:embed="rId3"/>
          <a:stretch/>
        </p:blipFill>
        <p:spPr>
          <a:xfrm flipV="1">
            <a:off x="857142" y="2050726"/>
            <a:ext cx="2420785" cy="302314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D443CFF0-E3EA-FF91-9C4E-CF850E66D347}"/>
              </a:ext>
            </a:extLst>
          </p:cNvPr>
          <p:cNvSpPr txBox="1"/>
          <p:nvPr/>
        </p:nvSpPr>
        <p:spPr>
          <a:xfrm>
            <a:off x="857142" y="3169393"/>
            <a:ext cx="4340230" cy="1977648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扩充策略，目前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demo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只实现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One-step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，未来会添加类似</a:t>
            </a:r>
            <a:r>
              <a:rPr lang="en-US" altLang="zh-CN" dirty="0" err="1">
                <a:solidFill>
                  <a:srgbClr val="FFFFFF"/>
                </a:solidFill>
                <a:latin typeface="LANTINGHEI SC DEMIBOLD"/>
                <a:ea typeface="LANTINGHEI SC DEMIBOLD"/>
              </a:rPr>
              <a:t>Reflexion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的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Multi-step</a:t>
            </a:r>
            <a:endParaRPr lang="zh-CN" altLang="zh-CN" dirty="0">
              <a:solidFill>
                <a:srgbClr val="FFFFFF"/>
              </a:solidFill>
              <a:latin typeface="LANTINGHEI SC DEMIBOLD"/>
              <a:ea typeface="LANTINGHEI SC DEMIBOLD"/>
            </a:endParaRPr>
          </a:p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扩充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LLM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，加入更多开源模型，形成模型</a:t>
            </a:r>
            <a:r>
              <a:rPr lang="en-US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-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策略矩阵。</a:t>
            </a:r>
            <a:endParaRPr lang="zh-CN" altLang="zh-CN" dirty="0">
              <a:solidFill>
                <a:srgbClr val="FFFFFF"/>
              </a:solidFill>
              <a:latin typeface="LANTINGHEI SC DEMIBOLD"/>
              <a:ea typeface="LANTINGHEI SC DEMIBOL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1DFD53-3426-80A2-0EC1-55E9F734E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13" y="1253058"/>
            <a:ext cx="4237518" cy="43518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62998" y="2549524"/>
            <a:ext cx="9671050" cy="1905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zh-CN" altLang="zh-CN" sz="5400" b="1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感谢各位评委！</a:t>
            </a:r>
          </a:p>
          <a:p>
            <a:pPr lvl="0" algn="ctr">
              <a:lnSpc>
                <a:spcPct val="110000"/>
              </a:lnSpc>
            </a:pPr>
            <a:r>
              <a:rPr lang="zh-CN" altLang="zh-CN" sz="5400" b="1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谢谢大家！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62662" y="1671546"/>
            <a:ext cx="10763250" cy="1973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l">
              <a:lnSpc>
                <a:spcPct val="110000"/>
              </a:lnSpc>
            </a:pPr>
            <a:r>
              <a:rPr lang="en-US" altLang="en-US" sz="8000" b="1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Prompt</a:t>
            </a:r>
            <a:r>
              <a:rPr lang="zh-CN" altLang="en-US" sz="8000" b="1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 </a:t>
            </a:r>
            <a:r>
              <a:rPr lang="en-US" altLang="en-US" sz="8000" b="1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Navigator</a:t>
            </a:r>
          </a:p>
          <a:p>
            <a:pPr lvl="0" algn="r">
              <a:lnSpc>
                <a:spcPct val="110000"/>
              </a:lnSpc>
            </a:pPr>
            <a:r>
              <a:rPr lang="zh-CN" altLang="zh-CN" sz="3200" b="1" i="0" strike="noStrike" spc="0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——开源，多策略，自动化的</a:t>
            </a:r>
            <a:r>
              <a:rPr lang="en-US" altLang="en-US" sz="3200" b="1" i="0" strike="noStrike" spc="0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Prompt</a:t>
            </a:r>
            <a:r>
              <a:rPr lang="zh-CN" altLang="zh-CN" sz="3200" b="1" i="0" strike="noStrike" spc="0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生成</a:t>
            </a:r>
            <a:r>
              <a:rPr lang="en-US" altLang="en-US" sz="3200" b="1" i="0" strike="noStrike" spc="0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&amp;</a:t>
            </a:r>
            <a:r>
              <a:rPr lang="zh-CN" altLang="zh-CN" sz="3200" b="1" i="0" strike="noStrike" spc="0" dirty="0">
                <a:ln>
                  <a:noFill/>
                </a:ln>
                <a:solidFill>
                  <a:srgbClr val="FFFFFF"/>
                </a:solidFill>
                <a:latin typeface="方正兰亭中黑简体"/>
                <a:ea typeface="方正兰亭中黑简体"/>
              </a:rPr>
              <a:t>测评工具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4DDD0C-3998-C31E-685A-21BB52CB7FCB}"/>
              </a:ext>
            </a:extLst>
          </p:cNvPr>
          <p:cNvSpPr txBox="1"/>
          <p:nvPr/>
        </p:nvSpPr>
        <p:spPr>
          <a:xfrm>
            <a:off x="3502025" y="4214190"/>
            <a:ext cx="5187950" cy="1460500"/>
          </a:xfrm>
          <a:prstGeom prst="rect">
            <a:avLst/>
          </a:prstGeom>
          <a:noFill/>
          <a:ln>
            <a:noFill/>
          </a:ln>
          <a:effectLst/>
          <a:sp3d/>
        </p:spPr>
        <p:txBody>
          <a:bodyPr rot="0" vert="horz" wrap="square" lIns="45719" tIns="45719" rIns="45719" bIns="45719" numCol="1" spcCol="38100" anchor="t">
            <a:spAutoFit/>
          </a:bodyPr>
          <a:lstStyle/>
          <a:p>
            <a:pPr marL="0" lvl="0" indent="0" algn="just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2000" b="1" dirty="0">
                <a:solidFill>
                  <a:srgbClr val="FFFFFF"/>
                </a:solidFill>
                <a:latin typeface="方正兰亭黑简体"/>
                <a:ea typeface="方正兰亭黑简体"/>
              </a:rPr>
              <a:t>赛道：</a:t>
            </a:r>
            <a:r>
              <a:rPr lang="en-US" altLang="en-US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AI</a:t>
            </a:r>
            <a:r>
              <a:rPr lang="zh-CN" altLang="zh-CN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盲盒赛道</a:t>
            </a:r>
            <a:r>
              <a:rPr lang="en-US" altLang="en-US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 </a:t>
            </a:r>
            <a:r>
              <a:rPr lang="zh-CN" altLang="zh-CN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—</a:t>
            </a:r>
            <a:r>
              <a:rPr lang="en-US" altLang="en-US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 </a:t>
            </a:r>
            <a:r>
              <a:rPr lang="zh-CN" altLang="zh-CN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面向开发者的实用工具</a:t>
            </a:r>
          </a:p>
          <a:p>
            <a:pPr marL="0" lvl="0" indent="0" algn="just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2000" b="1" dirty="0">
                <a:solidFill>
                  <a:srgbClr val="FFFFFF"/>
                </a:solidFill>
                <a:latin typeface="方正兰亭黑简体"/>
                <a:ea typeface="方正兰亭黑简体"/>
              </a:rPr>
              <a:t>组员：</a:t>
            </a:r>
            <a:r>
              <a:rPr lang="zh-CN" altLang="zh-CN" sz="2000" b="0" dirty="0">
                <a:solidFill>
                  <a:srgbClr val="FFFFFF"/>
                </a:solidFill>
                <a:latin typeface="方正兰亭黑简体"/>
                <a:ea typeface="方正兰亭黑简体"/>
              </a:rPr>
              <a:t>张佳钇 滕枫蔚 程信</a:t>
            </a:r>
          </a:p>
          <a:p>
            <a:pPr marL="0" lvl="0" indent="0" algn="just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000" b="1" dirty="0">
                <a:solidFill>
                  <a:srgbClr val="FFFFFF"/>
                </a:solidFill>
                <a:latin typeface="方正兰亭黑简体"/>
                <a:ea typeface="方正兰亭黑简体"/>
              </a:rPr>
              <a:t>小组：</a:t>
            </a:r>
            <a:r>
              <a:rPr lang="en-US" altLang="en-US" sz="2000" b="0" dirty="0" err="1">
                <a:solidFill>
                  <a:srgbClr val="FFFFFF"/>
                </a:solidFill>
                <a:latin typeface="方正兰亭黑简体"/>
                <a:ea typeface="方正兰亭黑简体"/>
              </a:rPr>
              <a:t>SuperCopyMan</a:t>
            </a:r>
            <a:endParaRPr lang="zh-CN" altLang="zh-CN" sz="2700" b="0" i="0" strike="noStrike" spc="0" baseline="0" dirty="0">
              <a:ln>
                <a:noFill/>
              </a:ln>
              <a:solidFill>
                <a:srgbClr val="FFFFFF"/>
              </a:solidFill>
              <a:effectLst/>
              <a:latin typeface="方正兰亭黑简体"/>
              <a:ea typeface="方正兰亭黑简体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05252" y="762299"/>
            <a:ext cx="10781701" cy="947292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b="1" dirty="0">
                <a:solidFill>
                  <a:srgbClr val="0099FF"/>
                </a:solidFill>
                <a:latin typeface="Lantinghei SC Heavy"/>
                <a:ea typeface="Lantinghei SC Heavy"/>
              </a:rPr>
              <a:t>背景介绍：</a:t>
            </a:r>
            <a:r>
              <a:rPr lang="en-US" altLang="en-US" sz="4000" b="1" dirty="0">
                <a:solidFill>
                  <a:srgbClr val="FFFFFF"/>
                </a:solidFill>
                <a:latin typeface="Lantinghei SC Heavy"/>
                <a:ea typeface="Lantinghei SC Heavy"/>
              </a:rPr>
              <a:t>Prompt - AI Native </a:t>
            </a:r>
            <a:r>
              <a:rPr lang="zh-CN" altLang="zh-CN" sz="4000" b="1" dirty="0">
                <a:solidFill>
                  <a:srgbClr val="FFFFFF"/>
                </a:solidFill>
                <a:latin typeface="Lantinghei SC Heavy"/>
                <a:ea typeface="Lantinghei SC Heavy"/>
              </a:rPr>
              <a:t>关键一环</a:t>
            </a:r>
            <a:r>
              <a:rPr lang="en-US" altLang="en-US" sz="40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 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761417" y="3381285"/>
            <a:ext cx="5740400" cy="160020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依旧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AI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日常使用和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AI  App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开发中至关重要的一环。</a:t>
            </a: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对于普通用户来说，一般通过简单编写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启发模型生成输出。</a:t>
            </a:r>
          </a:p>
          <a:p>
            <a:pPr lvl="0">
              <a:lnSpc>
                <a:spcPct val="150000"/>
              </a:lnSpc>
              <a:spcBef>
                <a:spcPts val="1000"/>
              </a:spcBef>
            </a:pP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对于开发者而言，需要经常编写复用度高、实际效果好的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来启发大模型的能力。例如：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AI Agent </a:t>
            </a:r>
            <a:r>
              <a:rPr lang="zh-CN" altLang="zh-CN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中</a:t>
            </a:r>
            <a:r>
              <a:rPr lang="en-US" altLang="en-US" sz="14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 Role-Play Prompt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V="1">
            <a:off x="653554" y="1850620"/>
            <a:ext cx="2420785" cy="30231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09DB2B-EFF2-E02C-27A9-FB393B92256C}"/>
              </a:ext>
            </a:extLst>
          </p:cNvPr>
          <p:cNvSpPr/>
          <p:nvPr/>
        </p:nvSpPr>
        <p:spPr>
          <a:xfrm>
            <a:off x="7161888" y="2001778"/>
            <a:ext cx="4338798" cy="4409036"/>
          </a:xfrm>
          <a:prstGeom prst="rect">
            <a:avLst/>
          </a:prstGeom>
          <a:solidFill>
            <a:schemeClr val="accent1">
              <a:alpha val="46000"/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lvl="0" algn="ctr"/>
            <a:endParaRPr lang="zh-CN" altLang="zh-CN" sz="1800">
              <a:solidFill>
                <a:srgbClr val="FF0000"/>
              </a:solidFill>
              <a:latin typeface="LANTINGHEI SC DEMIBOLD"/>
              <a:ea typeface="LANTINGHEI SC DEMIBOLD"/>
            </a:endParaRPr>
          </a:p>
          <a:p>
            <a:pPr lvl="0" algn="ctr"/>
            <a:endParaRPr lang="zh-CN" altLang="zh-CN">
              <a:solidFill>
                <a:srgbClr val="FFFFFF"/>
              </a:solidFill>
              <a:latin typeface="LANTINGHEI SC DEMIBOLD"/>
              <a:ea typeface="LANTINGHEI SC DEMIBOLD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312084" y="2152934"/>
            <a:ext cx="4038404" cy="40654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26762" y="2702722"/>
            <a:ext cx="2985125" cy="2851152"/>
            <a:chOff x="871258" y="2808424"/>
            <a:chExt cx="2985125" cy="2851152"/>
          </a:xfrm>
        </p:grpSpPr>
        <p:sp>
          <p:nvSpPr>
            <p:cNvPr id="2" name="矩形 1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alpha val="35000"/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LANTINGHEI SC DEMIBOLD"/>
                <a:ea typeface="LANTINGHEI SC DEMIBOLD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99416" y="3284493"/>
              <a:ext cx="698500" cy="488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zh-CN" sz="2000" b="1" dirty="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费时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1177214" y="3810063"/>
              <a:ext cx="2393950" cy="933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en-US" altLang="en-US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prompt </a:t>
              </a: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编写缺乏统一范式</a:t>
              </a:r>
            </a:p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特定场景下寻找最优策略编写</a:t>
              </a:r>
              <a:r>
                <a:rPr lang="en-US" altLang="en-US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Prompt</a:t>
              </a: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费时费力</a:t>
              </a: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557534" y="992399"/>
            <a:ext cx="8764585" cy="947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4400" b="1">
                <a:solidFill>
                  <a:srgbClr val="0099FF"/>
                </a:solidFill>
                <a:latin typeface="Lantinghei SC Heavy"/>
                <a:ea typeface="Lantinghei SC Heavy"/>
              </a:rPr>
              <a:t>痛点分析</a:t>
            </a:r>
            <a:endParaRPr lang="en-US" altLang="en-US" sz="3600" b="1">
              <a:solidFill>
                <a:srgbClr val="0099FF"/>
              </a:solidFill>
              <a:latin typeface="Lantinghei SC Heavy"/>
              <a:ea typeface="Lantinghei SC Heavy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04464" y="2677883"/>
            <a:ext cx="2985125" cy="3104283"/>
            <a:chOff x="871258" y="2808424"/>
            <a:chExt cx="2985125" cy="3104283"/>
          </a:xfrm>
        </p:grpSpPr>
        <p:sp>
          <p:nvSpPr>
            <p:cNvPr id="6" name="矩形 5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alpha val="35000"/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LANTINGHEI SC DEMIBOLD"/>
                <a:ea typeface="LANTINGHEI SC DEMIBOLD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201026" y="3309332"/>
              <a:ext cx="1955800" cy="488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zh-CN" sz="2000" b="0" dirty="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学界业界差距大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01026" y="3893407"/>
              <a:ext cx="2393950" cy="2019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开发者倾向使用普遍认可范式，难以打出差异化</a:t>
              </a:r>
            </a:p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学术界策略更新迅速，但论文消化与实现消磨时间</a:t>
              </a:r>
            </a:p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endParaRPr>
                <a:solidFill>
                  <a:srgbClr val="FFFFFF"/>
                </a:solidFill>
              </a:endParaRPr>
            </a:p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endParaRPr lang="en-US" altLang="en-US" sz="1200">
                <a:solidFill>
                  <a:srgbClr val="FFFFFF"/>
                </a:solidFill>
                <a:latin typeface="LANTINGHEI SC DEMIBOLD"/>
                <a:ea typeface="LANTINGHEI SC DEMIBOLD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89736" y="2677883"/>
            <a:ext cx="2985125" cy="2851152"/>
            <a:chOff x="871258" y="2808424"/>
            <a:chExt cx="2985125" cy="2851152"/>
          </a:xfrm>
        </p:grpSpPr>
        <p:sp>
          <p:nvSpPr>
            <p:cNvPr id="11" name="矩形 10"/>
            <p:cNvSpPr/>
            <p:nvPr/>
          </p:nvSpPr>
          <p:spPr>
            <a:xfrm>
              <a:off x="871258" y="2808424"/>
              <a:ext cx="2985125" cy="2851152"/>
            </a:xfrm>
            <a:prstGeom prst="rect">
              <a:avLst/>
            </a:prstGeom>
            <a:solidFill>
              <a:schemeClr val="bg1">
                <a:alpha val="35000"/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LANTINGHEI SC DEMIBOLD"/>
                <a:ea typeface="LANTINGHEI SC DEMIBOLD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185151" y="3315066"/>
              <a:ext cx="1193800" cy="488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  <a:spcBef>
                  <a:spcPts val="1000"/>
                </a:spcBef>
              </a:pPr>
              <a:r>
                <a:rPr lang="zh-CN" altLang="zh-CN" sz="2000" b="0" dirty="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难以评估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01026" y="3893407"/>
              <a:ext cx="2393950" cy="1295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en-US" altLang="en-US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prompt </a:t>
              </a: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泛化难以快速评估</a:t>
              </a:r>
            </a:p>
            <a:p>
              <a:pPr marL="171450" lvl="0" indent="-171450">
                <a:lnSpc>
                  <a:spcPct val="130000"/>
                </a:lnSpc>
                <a:spcBef>
                  <a:spcPts val="1000"/>
                </a:spcBef>
                <a:buFont typeface="Arial" charset="0"/>
                <a:buChar char="•"/>
              </a:pP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难以快速对比不同策略的</a:t>
              </a:r>
              <a:r>
                <a:rPr lang="en-US" altLang="en-US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prompt</a:t>
              </a:r>
              <a:r>
                <a:rPr lang="zh-CN" altLang="zh-CN" sz="1200">
                  <a:solidFill>
                    <a:srgbClr val="FFFFFF"/>
                  </a:solidFill>
                  <a:latin typeface="LANTINGHEI SC DEMIBOLD"/>
                  <a:ea typeface="LANTINGHEI SC DEMIBOLD"/>
                </a:rPr>
                <a:t>效果</a:t>
              </a:r>
            </a:p>
            <a:p>
              <a:pPr lvl="0">
                <a:lnSpc>
                  <a:spcPct val="130000"/>
                </a:lnSpc>
                <a:spcBef>
                  <a:spcPts val="1000"/>
                </a:spcBef>
              </a:pPr>
              <a:endParaRPr lang="zh-CN" altLang="zh-CN" sz="1200">
                <a:solidFill>
                  <a:srgbClr val="FFFFFF"/>
                </a:solidFill>
                <a:latin typeface="LANTINGHEI SC DEMIBOLD"/>
                <a:ea typeface="LANTINGHEI SC DEMIBOLD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326762" y="2702722"/>
            <a:ext cx="2985125" cy="131707"/>
          </a:xfrm>
          <a:prstGeom prst="rect">
            <a:avLst/>
          </a:prstGeom>
          <a:gradFill>
            <a:gsLst>
              <a:gs pos="0">
                <a:srgbClr val="2932E1"/>
              </a:gs>
              <a:gs pos="100000">
                <a:srgbClr val="2564F0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LANTINGHEI SC DEMIBOLD"/>
              <a:ea typeface="LANTINGHEI SC DEMIBOLD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04464" y="2677883"/>
            <a:ext cx="2985125" cy="131707"/>
          </a:xfrm>
          <a:prstGeom prst="rect">
            <a:avLst/>
          </a:prstGeom>
          <a:gradFill>
            <a:gsLst>
              <a:gs pos="0">
                <a:srgbClr val="2564F0"/>
              </a:gs>
              <a:gs pos="100000">
                <a:srgbClr val="1889FA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LANTINGHEI SC DEMIBOLD"/>
              <a:ea typeface="LANTINGHEI SC DEMIBOLD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89736" y="2677883"/>
            <a:ext cx="2985125" cy="131707"/>
          </a:xfrm>
          <a:prstGeom prst="rect">
            <a:avLst/>
          </a:prstGeom>
          <a:gradFill>
            <a:gsLst>
              <a:gs pos="0">
                <a:srgbClr val="1889FA"/>
              </a:gs>
              <a:gs pos="100000">
                <a:srgbClr val="0099FF"/>
              </a:gs>
            </a:gsLst>
            <a:lin ang="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LANTINGHEI SC DEMIBOLD"/>
              <a:ea typeface="LANTINGHEI SC DEMIBOLD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7B4BB3-C2B4-FBC8-A88E-AB259D63080E}"/>
              </a:ext>
            </a:extLst>
          </p:cNvPr>
          <p:cNvSpPr/>
          <p:nvPr/>
        </p:nvSpPr>
        <p:spPr>
          <a:xfrm>
            <a:off x="2968625" y="5682380"/>
            <a:ext cx="6254750" cy="850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1. </a:t>
            </a:r>
            <a:r>
              <a:rPr lang="zh-CN" altLang="zh-CN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仅仅针对比较通用的</a:t>
            </a:r>
            <a:r>
              <a:rPr lang="en-US" altLang="en-US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生成任务</a:t>
            </a: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2. </a:t>
            </a:r>
            <a:r>
              <a:rPr lang="zh-CN" altLang="zh-CN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黑盒模型，不知道后台如何优化的</a:t>
            </a:r>
            <a:r>
              <a:rPr lang="en-US" altLang="en-US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sz="1600" dirty="0">
                <a:solidFill>
                  <a:srgbClr val="FFFFFF"/>
                </a:solidFill>
                <a:latin typeface="LANTINGHEI SC DEMIBOLD"/>
                <a:ea typeface="LANTINGHEI SC DEMIBOLD"/>
              </a:rPr>
              <a:t>，难以模仿和复现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93403" y="2061583"/>
            <a:ext cx="4924753" cy="3028622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2018443" y="5090205"/>
            <a:ext cx="1778000" cy="3683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en-US" altLang="en-US"/>
              <a:t>P</a:t>
            </a:r>
          </a:p>
        </p:txBody>
      </p:sp>
      <p:sp>
        <p:nvSpPr>
          <p:cNvPr id="5" name="矩形 1"/>
          <p:cNvSpPr/>
          <p:nvPr/>
        </p:nvSpPr>
        <p:spPr>
          <a:xfrm>
            <a:off x="2682679" y="5290753"/>
            <a:ext cx="1346200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 sz="1100" b="1" dirty="0" err="1">
                <a:solidFill>
                  <a:srgbClr val="FFFFFF"/>
                </a:solidFill>
                <a:latin typeface="Lantinghei SC Demibold"/>
                <a:ea typeface="Lantinghei SC Demibold"/>
              </a:rPr>
              <a:t>PromptPerfect</a:t>
            </a:r>
            <a:endParaRPr lang="en-US" altLang="en-US" sz="1100" b="1" dirty="0">
              <a:solidFill>
                <a:srgbClr val="FFFFFF"/>
              </a:solidFill>
              <a:latin typeface="Lantinghei SC Demibold"/>
              <a:ea typeface="Lantinghei SC Demibold"/>
            </a:endParaRPr>
          </a:p>
        </p:txBody>
      </p:sp>
      <p:sp>
        <p:nvSpPr>
          <p:cNvPr id="6" name="矩形 1"/>
          <p:cNvSpPr/>
          <p:nvPr/>
        </p:nvSpPr>
        <p:spPr>
          <a:xfrm>
            <a:off x="8486161" y="5290753"/>
            <a:ext cx="596900" cy="31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 sz="1100" b="1" dirty="0" err="1">
                <a:solidFill>
                  <a:srgbClr val="FFFFFF"/>
                </a:solidFill>
                <a:latin typeface="Lantinghei SC Demibold"/>
                <a:ea typeface="Lantinghei SC Demibold"/>
              </a:rPr>
              <a:t>Coze</a:t>
            </a:r>
            <a:endParaRPr lang="en-US" altLang="en-US" sz="1100" b="1" dirty="0">
              <a:solidFill>
                <a:srgbClr val="FFFFFF"/>
              </a:solidFill>
              <a:latin typeface="Lantinghei SC Demibold"/>
              <a:ea typeface="Lantinghei SC Demibold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846027" y="1707269"/>
            <a:ext cx="3877168" cy="3503007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483331" y="957839"/>
            <a:ext cx="2438400" cy="965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sz="4400" b="1" i="0" strike="noStrike" spc="0">
                <a:solidFill>
                  <a:srgbClr val="0099FF"/>
                </a:solidFill>
                <a:latin typeface="Lantinghei SC Heavy"/>
                <a:ea typeface="Lantinghei SC Heavy"/>
              </a:rPr>
              <a:t>竞品对比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/>
          <p:nvPr/>
        </p:nvSpPr>
        <p:spPr>
          <a:xfrm>
            <a:off x="7179893" y="3717700"/>
            <a:ext cx="4286250" cy="139065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>
                <a:solidFill>
                  <a:srgbClr val="FFFFFF"/>
                </a:solidFill>
                <a:latin typeface="LANTINGHEI SC DEMIBOLD"/>
                <a:ea typeface="LANTINGHEI SC DEMIBOLD"/>
              </a:rPr>
              <a:t>1. </a:t>
            </a:r>
            <a:r>
              <a:rPr lang="zh-CN" altLang="zh-CN">
                <a:solidFill>
                  <a:srgbClr val="FFFFFF"/>
                </a:solidFill>
                <a:latin typeface="LANTINGHEI SC DEMIBOLD"/>
                <a:ea typeface="LANTINGHEI SC DEMIBOLD"/>
              </a:rPr>
              <a:t>傻瓜式界面与操作，方便上手学习</a:t>
            </a: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>
                <a:solidFill>
                  <a:srgbClr val="FFFFFF"/>
                </a:solidFill>
                <a:latin typeface="LANTINGHEI SC DEMIBOLD"/>
                <a:ea typeface="LANTINGHEI SC DEMIBOLD"/>
              </a:rPr>
              <a:t>2. </a:t>
            </a:r>
            <a:r>
              <a:rPr lang="zh-CN" altLang="zh-CN">
                <a:solidFill>
                  <a:srgbClr val="FFFFFF"/>
                </a:solidFill>
                <a:latin typeface="LANTINGHEI SC DEMIBOLD"/>
                <a:ea typeface="LANTINGHEI SC DEMIBOLD"/>
              </a:rPr>
              <a:t>自动生成</a:t>
            </a:r>
            <a:r>
              <a:rPr lang="en-US" altLang="en-US">
                <a:solidFill>
                  <a:srgbClr val="FFFFFF"/>
                </a:solidFill>
                <a:latin typeface="LANTINGHEI SC DEMIBOLD"/>
                <a:ea typeface="LANTINGHEI SC DEMIBOLD"/>
              </a:rPr>
              <a:t>&amp;</a:t>
            </a:r>
            <a:r>
              <a:rPr lang="zh-CN" altLang="zh-CN">
                <a:solidFill>
                  <a:srgbClr val="FFFFFF"/>
                </a:solidFill>
                <a:latin typeface="LANTINGHEI SC DEMIBOLD"/>
                <a:ea typeface="LANTINGHEI SC DEMIBOLD"/>
              </a:rPr>
              <a:t>测评，提升开发效率</a:t>
            </a: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altLang="en-US">
                <a:solidFill>
                  <a:srgbClr val="FFFFFF"/>
                </a:solidFill>
                <a:latin typeface="LANTINGHEI SC DEMIBOLD"/>
                <a:ea typeface="LANTINGHEI SC DEMIBOLD"/>
              </a:rPr>
              <a:t>3. </a:t>
            </a:r>
            <a:r>
              <a:rPr lang="zh-CN" altLang="zh-CN">
                <a:solidFill>
                  <a:srgbClr val="FFFFFF"/>
                </a:solidFill>
                <a:latin typeface="LANTINGHEI SC DEMIBOLD"/>
                <a:ea typeface="LANTINGHEI SC DEMIBOLD"/>
              </a:rPr>
              <a:t>最新学术策略，拉开场景差异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6A0883-20B8-1C75-B512-CBB7092A16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V="1">
            <a:off x="893982" y="2232901"/>
            <a:ext cx="2420785" cy="3023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84284B-63F9-4BFA-0C17-E4D1F0F0A580}"/>
              </a:ext>
            </a:extLst>
          </p:cNvPr>
          <p:cNvSpPr txBox="1"/>
          <p:nvPr/>
        </p:nvSpPr>
        <p:spPr>
          <a:xfrm>
            <a:off x="763802" y="953399"/>
            <a:ext cx="8689384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4400" b="1">
                <a:solidFill>
                  <a:srgbClr val="0099FF"/>
                </a:solidFill>
                <a:latin typeface="Lantinghei SC Heavy"/>
                <a:ea typeface="Lantinghei SC Heavy"/>
              </a:rPr>
              <a:t>产品介绍：</a:t>
            </a:r>
            <a:r>
              <a:rPr lang="en-US" altLang="en-US" sz="4400" b="1" i="0" strike="noStrike" spc="0">
                <a:solidFill>
                  <a:srgbClr val="FFFFFF"/>
                </a:solidFill>
                <a:latin typeface="Lantinghei SC Demibold"/>
                <a:ea typeface="Lantinghei SC Demibold"/>
              </a:rPr>
              <a:t>Prompt Navigtor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69995" y="3044383"/>
            <a:ext cx="5759308" cy="296344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38518" y="2232901"/>
            <a:ext cx="5969000" cy="368300"/>
          </a:xfrm>
          <a:prstGeom prst="rect">
            <a:avLst/>
          </a:prstGeom>
          <a:ln w="6350">
            <a:prstDash val="solid"/>
          </a:ln>
        </p:spPr>
        <p:txBody>
          <a:bodyPr>
            <a:spAutoFit/>
          </a:bodyPr>
          <a:lstStyle/>
          <a:p>
            <a:pPr lvl="0"/>
            <a:r>
              <a:rPr lang="zh-CN" altLang="zh-CN" sz="1800" dirty="0">
                <a:solidFill>
                  <a:srgbClr val="FFFFFF"/>
                </a:solidFill>
              </a:rPr>
              <a:t>——</a:t>
            </a:r>
            <a:r>
              <a:rPr lang="en-US" altLang="en-US" sz="1800" dirty="0">
                <a:solidFill>
                  <a:srgbClr val="FFFFFF"/>
                </a:solidFill>
              </a:rPr>
              <a:t> </a:t>
            </a:r>
            <a:r>
              <a:rPr lang="zh-CN" altLang="zh-CN" sz="1800" dirty="0">
                <a:solidFill>
                  <a:srgbClr val="FFFFFF"/>
                </a:solidFill>
              </a:rPr>
              <a:t>开源，多策略，自动化的</a:t>
            </a:r>
            <a:r>
              <a:rPr lang="en-US" altLang="en-US" sz="1800" dirty="0">
                <a:solidFill>
                  <a:srgbClr val="FFFFFF"/>
                </a:solidFill>
              </a:rPr>
              <a:t>Prompt</a:t>
            </a:r>
            <a:r>
              <a:rPr lang="zh-CN" altLang="zh-CN" sz="1800" dirty="0">
                <a:solidFill>
                  <a:srgbClr val="FFFFFF"/>
                </a:solidFill>
              </a:rPr>
              <a:t>生成</a:t>
            </a:r>
            <a:r>
              <a:rPr lang="en-US" altLang="en-US" sz="1800" dirty="0">
                <a:solidFill>
                  <a:srgbClr val="FFFFFF"/>
                </a:solidFill>
              </a:rPr>
              <a:t>&amp;</a:t>
            </a:r>
            <a:r>
              <a:rPr lang="zh-CN" altLang="zh-CN" sz="1800" dirty="0">
                <a:solidFill>
                  <a:srgbClr val="FFFFFF"/>
                </a:solidFill>
              </a:rPr>
              <a:t>测评工具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089" y="643397"/>
            <a:ext cx="876458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3600" b="1">
                <a:solidFill>
                  <a:srgbClr val="0099FF"/>
                </a:solidFill>
                <a:latin typeface="Lantinghei SC Heavy"/>
                <a:ea typeface="Lantinghei SC Heavy"/>
              </a:rPr>
              <a:t>产品架构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4A0AC6-CB7C-8679-7FA8-8B9F2A97FC3A}"/>
              </a:ext>
            </a:extLst>
          </p:cNvPr>
          <p:cNvSpPr txBox="1"/>
          <p:nvPr/>
        </p:nvSpPr>
        <p:spPr>
          <a:xfrm>
            <a:off x="6396245" y="1733194"/>
            <a:ext cx="4006273" cy="3403622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en-US" altLang="en-US" sz="2400" b="1" dirty="0">
                <a:solidFill>
                  <a:srgbClr val="F2F2F2"/>
                </a:solidFill>
                <a:latin typeface="Lantinghei SC Heavy"/>
                <a:ea typeface="Lantinghei SC Heavy"/>
              </a:rPr>
              <a:t>Prompt Generation</a:t>
            </a:r>
          </a:p>
          <a:p>
            <a:pPr lvl="0" algn="l">
              <a:lnSpc>
                <a:spcPct val="150000"/>
              </a:lnSpc>
            </a:pPr>
            <a:r>
              <a:rPr lang="en-US" altLang="en-US" sz="2400" b="1" dirty="0">
                <a:solidFill>
                  <a:srgbClr val="F2F2F2"/>
                </a:solidFill>
                <a:latin typeface="Lantinghei SC Heavy"/>
                <a:ea typeface="Lantinghei SC Heavy"/>
              </a:rPr>
              <a:t>	</a:t>
            </a:r>
          </a:p>
          <a:p>
            <a:pPr lvl="0" algn="l">
              <a:lnSpc>
                <a:spcPct val="150000"/>
              </a:lnSpc>
            </a:pPr>
            <a:r>
              <a:rPr lang="en-US" altLang="en-US" sz="2400" b="1" dirty="0">
                <a:solidFill>
                  <a:srgbClr val="FFFFFF"/>
                </a:solidFill>
                <a:latin typeface="Lantinghei SC Heavy"/>
                <a:ea typeface="Lantinghei SC Heavy"/>
              </a:rPr>
              <a:t>Case Evaluation</a:t>
            </a:r>
          </a:p>
          <a:p>
            <a:pPr lvl="0" algn="l">
              <a:lnSpc>
                <a:spcPct val="150000"/>
              </a:lnSpc>
            </a:pPr>
            <a:r>
              <a:rPr lang="en-US" altLang="en-US" sz="2400" b="1" dirty="0">
                <a:solidFill>
                  <a:srgbClr val="F2F2F2"/>
                </a:solidFill>
                <a:latin typeface="Lantinghei SC Heavy"/>
                <a:ea typeface="Lantinghei SC Heavy"/>
              </a:rPr>
              <a:t>	</a:t>
            </a:r>
          </a:p>
          <a:p>
            <a:pPr lvl="0" algn="l">
              <a:lnSpc>
                <a:spcPct val="150000"/>
              </a:lnSpc>
            </a:pPr>
            <a:r>
              <a:rPr lang="en-US" altLang="en-US" sz="2400" b="1" dirty="0">
                <a:solidFill>
                  <a:srgbClr val="F2F2F2"/>
                </a:solidFill>
                <a:latin typeface="Lantinghei SC Heavy"/>
                <a:ea typeface="Lantinghei SC Heavy"/>
              </a:rPr>
              <a:t>General Evaluation</a:t>
            </a:r>
          </a:p>
          <a:p>
            <a:pPr lvl="0" algn="l">
              <a:lnSpc>
                <a:spcPct val="150000"/>
              </a:lnSpc>
            </a:pPr>
            <a:endParaRPr lang="en-US" altLang="en-US" sz="2400" b="1" dirty="0">
              <a:solidFill>
                <a:srgbClr val="F2F2F2"/>
              </a:solidFill>
              <a:latin typeface="Lantinghei SC Heavy"/>
              <a:ea typeface="Lantinghei SC Heavy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233818" y="1613716"/>
            <a:ext cx="3736224" cy="4778816"/>
          </a:xfrm>
          <a:prstGeom prst="rect">
            <a:avLst/>
          </a:prstGeom>
        </p:spPr>
      </p:pic>
      <p:sp>
        <p:nvSpPr>
          <p:cNvPr id="13" name="Title 1"/>
          <p:cNvSpPr txBox="1"/>
          <p:nvPr/>
        </p:nvSpPr>
        <p:spPr>
          <a:xfrm>
            <a:off x="6396244" y="5142484"/>
            <a:ext cx="4006273" cy="736622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2800" b="1" dirty="0">
                <a:solidFill>
                  <a:srgbClr val="F2F2F2"/>
                </a:solidFill>
                <a:latin typeface="Lantinghei SC Heavy"/>
                <a:ea typeface="Lantinghei SC Heavy"/>
              </a:rPr>
              <a:t>高度依赖文心一言能力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588854" y="864155"/>
            <a:ext cx="876458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核心流程</a:t>
            </a:r>
            <a:r>
              <a:rPr lang="en-US" altLang="zh-CN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 </a:t>
            </a:r>
            <a:r>
              <a:rPr lang="en-US" altLang="en-US" sz="3600" b="1" dirty="0">
                <a:solidFill>
                  <a:srgbClr val="FFFFFF"/>
                </a:solidFill>
                <a:latin typeface="Lantinghei SC Heavy"/>
                <a:ea typeface="Lantinghei SC Heavy"/>
              </a:rPr>
              <a:t>1. Prompt Generation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F4361D7-178C-B1A8-2197-D07F436C78BF}"/>
              </a:ext>
            </a:extLst>
          </p:cNvPr>
          <p:cNvSpPr txBox="1"/>
          <p:nvPr/>
        </p:nvSpPr>
        <p:spPr>
          <a:xfrm>
            <a:off x="1062722" y="1916328"/>
            <a:ext cx="7816850" cy="42545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利用文心一言大模型的能力，使用不同的策略改写</a:t>
            </a:r>
            <a:r>
              <a:rPr lang="en-US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Prompt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。</a:t>
            </a:r>
          </a:p>
        </p:txBody>
      </p:sp>
      <p:sp>
        <p:nvSpPr>
          <p:cNvPr id="108" name="TextBox 14"/>
          <p:cNvSpPr txBox="1"/>
          <p:nvPr/>
        </p:nvSpPr>
        <p:spPr>
          <a:xfrm>
            <a:off x="7504092" y="15843184"/>
            <a:ext cx="3509798" cy="292100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 algn="ctr">
              <a:lnSpc>
                <a:spcPct val="130000"/>
              </a:lnSpc>
              <a:spcBef>
                <a:spcPts val="1000"/>
              </a:spcBef>
            </a:pPr>
            <a:r>
              <a:rPr lang="en-US" altLang="en-US"/>
              <a:t>- </a:t>
            </a:r>
            <a:r>
              <a:rPr lang="zh-CN" altLang="zh-CN"/>
              <a:t>如果没有括号，那么就会变成</a:t>
            </a:r>
            <a:r>
              <a:rPr lang="en-US" altLang="en-US"/>
              <a:t>2/2+8*</a:t>
            </a:r>
            <a:r>
              <a:rPr lang="zh-CN" altLang="zh-CN"/>
              <a:t>√</a:t>
            </a:r>
            <a:r>
              <a:rPr lang="en-US" altLang="en-US"/>
              <a:t>2^2</a:t>
            </a:r>
            <a:r>
              <a:rPr lang="zh-CN" altLang="zh-CN"/>
              <a:t>，加法右部会被计算成</a:t>
            </a:r>
            <a:r>
              <a:rPr lang="en-US" altLang="en-US"/>
              <a:t>16</a:t>
            </a:r>
            <a:r>
              <a:rPr lang="zh-CN" altLang="zh-CN"/>
              <a:t>。</a:t>
            </a:r>
            <a:r>
              <a:rPr lang="en-US" altLang="en-US"/>
              <a:t>
- </a:t>
            </a:r>
            <a:r>
              <a:rPr lang="zh-CN" altLang="zh-CN"/>
              <a:t>如果没有保留√</a:t>
            </a:r>
            <a:r>
              <a:rPr lang="en-US" altLang="en-US"/>
              <a:t>2</a:t>
            </a:r>
            <a:r>
              <a:rPr lang="zh-CN" altLang="zh-CN"/>
              <a:t>的√的符号，</a:t>
            </a:r>
            <a:r>
              <a:rPr lang="en-US" altLang="en-US"/>
              <a:t>8*</a:t>
            </a:r>
            <a:r>
              <a:rPr lang="zh-CN" altLang="zh-CN"/>
              <a:t>√</a:t>
            </a:r>
            <a:r>
              <a:rPr lang="en-US" altLang="en-US"/>
              <a:t>2</a:t>
            </a:r>
            <a:r>
              <a:rPr lang="zh-CN" altLang="zh-CN"/>
              <a:t>会被计算成</a:t>
            </a:r>
            <a:r>
              <a:rPr lang="en-US" altLang="en-US"/>
              <a:t>16</a:t>
            </a:r>
            <a:r>
              <a:rPr lang="zh-CN" altLang="zh-CN"/>
              <a:t>，最终整个式子被计算成</a:t>
            </a:r>
            <a:r>
              <a:rPr lang="en-US" altLang="en-US"/>
              <a:t>289</a:t>
            </a:r>
            <a:r>
              <a:rPr lang="zh-CN" altLang="zh-CN"/>
              <a:t>。</a:t>
            </a:r>
            <a:r>
              <a:rPr lang="en-US" altLang="en-US"/>
              <a:t>
- </a:t>
            </a:r>
            <a:r>
              <a:rPr lang="zh-CN" altLang="zh-CN"/>
              <a:t>如果没有注意括号内的运算顺序，结果极大概率会出错。</a:t>
            </a: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D5B13D1A-B7DA-0627-9CCC-5B3221A1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8106"/>
              </p:ext>
            </p:extLst>
          </p:nvPr>
        </p:nvGraphicFramePr>
        <p:xfrm>
          <a:off x="588854" y="2573681"/>
          <a:ext cx="11129962" cy="39761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4463">
                  <a:extLst>
                    <a:ext uri="{9D8B030D-6E8A-4147-A177-3AD203B41FA5}">
                      <a16:colId xmlns:a16="http://schemas.microsoft.com/office/drawing/2014/main" val="908242730"/>
                    </a:ext>
                  </a:extLst>
                </a:gridCol>
                <a:gridCol w="1797843">
                  <a:extLst>
                    <a:ext uri="{9D8B030D-6E8A-4147-A177-3AD203B41FA5}">
                      <a16:colId xmlns:a16="http://schemas.microsoft.com/office/drawing/2014/main" val="526925888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37257973"/>
                    </a:ext>
                  </a:extLst>
                </a:gridCol>
                <a:gridCol w="2200274">
                  <a:extLst>
                    <a:ext uri="{9D8B030D-6E8A-4147-A177-3AD203B41FA5}">
                      <a16:colId xmlns:a16="http://schemas.microsoft.com/office/drawing/2014/main" val="2111234411"/>
                    </a:ext>
                  </a:extLst>
                </a:gridCol>
              </a:tblGrid>
              <a:tr h="431482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strike="noStrike" spc="0" dirty="0">
                          <a:solidFill>
                            <a:schemeClr val="bg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Origin</a:t>
                      </a:r>
                      <a:r>
                        <a:rPr lang="zh-CN" altLang="en-US" sz="1800" b="1" i="0" strike="noStrike" spc="0" dirty="0">
                          <a:solidFill>
                            <a:schemeClr val="bg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</a:t>
                      </a:r>
                      <a:r>
                        <a:rPr lang="en-US" altLang="zh-CN" sz="1800" b="1" i="0" strike="noStrike" spc="0" dirty="0">
                          <a:solidFill>
                            <a:schemeClr val="bg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 : </a:t>
                      </a:r>
                      <a:r>
                        <a:rPr lang="zh-CN" altLang="en-US" sz="1800" b="1" i="0" strike="noStrike" spc="0" dirty="0">
                          <a:solidFill>
                            <a:schemeClr val="bg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你是一个数学大师</a:t>
                      </a:r>
                      <a:endParaRPr lang="zh-CN" altLang="zh-CN" sz="1800" b="0" i="0" strike="noStrike" spc="0" dirty="0">
                        <a:solidFill>
                          <a:schemeClr val="bg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endParaRPr lang="zh-CN" altLang="zh-CN" sz="1400" b="0" i="0" strike="noStrike" spc="0" dirty="0">
                        <a:solidFill>
                          <a:srgbClr val="FF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164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ZeroShot-CoT</a:t>
                      </a:r>
                      <a:endParaRPr lang="zh-CN" altLang="zh-CN" sz="1400" b="1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1" dirty="0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-Contrastive</a:t>
                      </a:r>
                      <a:endParaRPr lang="zh-CN" altLang="zh-CN" sz="1400" b="1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-</a:t>
                      </a:r>
                      <a:r>
                        <a:rPr lang="en-US" altLang="en-US" sz="1400" b="1" dirty="0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Difficulty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ZeroShot-CoT</a:t>
                      </a:r>
                      <a:endParaRPr lang="zh-CN" altLang="zh-CN" sz="1400" b="1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FewShot</a:t>
                      </a:r>
                      <a:r>
                        <a:rPr lang="en-US" altLang="en-US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-Contrastive</a:t>
                      </a:r>
                      <a:endParaRPr lang="zh-CN" altLang="zh-CN" sz="1400" b="1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FewShot</a:t>
                      </a:r>
                      <a:r>
                        <a:rPr lang="en-US" altLang="en-US" sz="1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-Difficulty</a:t>
                      </a:r>
                      <a:endParaRPr lang="zh-CN" altLang="zh-CN" sz="1400" b="1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3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作为一个数学大师，请你来一步步解决这个问题</a:t>
                      </a:r>
                    </a:p>
                    <a:p>
                      <a:pPr lvl="0" algn="ctr">
                        <a:lnSpc>
                          <a:spcPct val="130000"/>
                        </a:lnSpc>
                      </a:pPr>
                      <a:endParaRPr lang="en-US" altLang="en-US" sz="1400" b="0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作为一个数学大师，请你先提出一些错误的解法，并进行推理得出矛盾，最终反思出正确的思路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  <a:spcBef>
                          <a:spcPts val="1000"/>
                        </a:spcBef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作为一个数学大师，请你分析问题中的难点，并在你的推理过程中突出你如何解决刚才提到的难点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作为一个数学大师，请你逐步解决问题，比如对于计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算题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(2/2+8*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√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2)^2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，可以先计算括号里的内容，得到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1+8*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√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2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，再计算括号外的平方</a:t>
                      </a:r>
                    </a:p>
                    <a:p>
                      <a:pPr lvl="0" algn="ctr">
                        <a:lnSpc>
                          <a:spcPct val="130000"/>
                        </a:lnSpc>
                      </a:pPr>
                      <a:endParaRPr lang="en-US" altLang="en-US" sz="1400" b="0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作为一个数学大师，请你先提出一些错误的解法，反思出正确的思路比如对于计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算题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(2/2+8*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√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2)^2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，如果没有注意括号的优先级，就会计算出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17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的错误结果</a:t>
                      </a:r>
                    </a:p>
                    <a:p>
                      <a:pPr lvl="0" algn="ctr">
                        <a:lnSpc>
                          <a:spcPct val="130000"/>
                        </a:lnSpc>
                      </a:pPr>
                      <a:endParaRPr lang="en-US" altLang="en-US" sz="1400" b="0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作为一个数学大师，请你分析问题中的难点，比如对于计算题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(2/2+8*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√</a:t>
                      </a:r>
                      <a:r>
                        <a:rPr lang="en-US" altLang="en-US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2)^2</a:t>
                      </a:r>
                      <a:r>
                        <a:rPr lang="zh-CN" altLang="zh-CN" sz="1400" b="0" i="0" strike="noStrike" spc="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，需要注意运算优先级，注意根号的运算规则，</a:t>
                      </a:r>
                      <a:r>
                        <a:rPr lang="zh-CN" altLang="zh-CN" sz="1400" dirty="0">
                          <a:solidFill>
                            <a:schemeClr val="tx1"/>
                          </a:solidFill>
                          <a:latin typeface="LANTINGHEI SC DEMIBOLD"/>
                          <a:ea typeface="LANTINGHEI SC DEMIBOLD"/>
                        </a:rPr>
                        <a:t>在你的推理过程中需要突出你对运算优先级和根号运算的重视</a:t>
                      </a:r>
                    </a:p>
                    <a:p>
                      <a:pPr lvl="0" algn="ctr">
                        <a:lnSpc>
                          <a:spcPct val="130000"/>
                        </a:lnSpc>
                      </a:pPr>
                      <a:endParaRPr lang="en-US" altLang="en-US" sz="1400" b="0" i="0" strike="noStrike" spc="0" dirty="0">
                        <a:solidFill>
                          <a:schemeClr val="tx1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7232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79369" y="810791"/>
            <a:ext cx="8764585" cy="820270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宋体"/>
                <a:ea typeface="宋体"/>
              </a:defRPr>
            </a:lvl1pPr>
          </a:lstStyle>
          <a:p>
            <a:pPr lvl="0">
              <a:lnSpc>
                <a:spcPct val="150000"/>
              </a:lnSpc>
            </a:pPr>
            <a:r>
              <a:rPr lang="zh-CN" altLang="zh-CN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核心流程</a:t>
            </a:r>
            <a:r>
              <a:rPr lang="en-US" altLang="en-US" sz="3600" b="1" dirty="0">
                <a:solidFill>
                  <a:srgbClr val="0099FF"/>
                </a:solidFill>
                <a:latin typeface="Lantinghei SC Heavy"/>
                <a:ea typeface="Lantinghei SC Heavy"/>
              </a:rPr>
              <a:t>: </a:t>
            </a:r>
            <a:r>
              <a:rPr lang="en-US" altLang="en-US" sz="3600" b="1" dirty="0">
                <a:solidFill>
                  <a:srgbClr val="FFFFFF"/>
                </a:solidFill>
                <a:latin typeface="Lantinghei SC Heavy"/>
                <a:ea typeface="Lantinghei SC Heavy"/>
              </a:rPr>
              <a:t>2. Case Evaluation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662AE440-DD34-0DEF-4BAB-705929A4DA09}"/>
              </a:ext>
            </a:extLst>
          </p:cNvPr>
          <p:cNvSpPr txBox="1"/>
          <p:nvPr/>
        </p:nvSpPr>
        <p:spPr>
          <a:xfrm>
            <a:off x="753212" y="1738682"/>
            <a:ext cx="7816850" cy="90805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输入测试用例，返回测评结果。</a:t>
            </a:r>
            <a:endParaRPr lang="en-US" altLang="en-US" dirty="0">
              <a:solidFill>
                <a:srgbClr val="A6A6A6"/>
              </a:solidFill>
              <a:latin typeface="LANTINGHEI SC DEMIBOLD"/>
              <a:ea typeface="LANTINGHEI SC DEMIBOLD"/>
            </a:endParaRP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利用</a:t>
            </a:r>
            <a:r>
              <a:rPr lang="zh-CN" altLang="zh-CN" b="1" dirty="0">
                <a:solidFill>
                  <a:srgbClr val="FFFFFF"/>
                </a:solidFill>
                <a:latin typeface="Lantinghei SC Demibold"/>
                <a:ea typeface="Lantinghei SC Demibold"/>
              </a:rPr>
              <a:t>文心一言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大模型从以下几个方面对</a:t>
            </a:r>
            <a:r>
              <a:rPr lang="zh-CN" altLang="en-US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答案</a:t>
            </a: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进行自动化评测和打分。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56BAA15-D006-795E-79B3-C19A4941E8FF}"/>
              </a:ext>
            </a:extLst>
          </p:cNvPr>
          <p:cNvSpPr txBox="1"/>
          <p:nvPr/>
        </p:nvSpPr>
        <p:spPr>
          <a:xfrm>
            <a:off x="753212" y="3429000"/>
            <a:ext cx="2038350" cy="2355850"/>
          </a:xfrm>
          <a:prstGeom prst="rect">
            <a:avLst/>
          </a:prstGeom>
          <a:noFill/>
        </p:spPr>
        <p:txBody>
          <a:bodyPr wrap="square" lIns="0" tIns="36000" rIns="216000" bIns="36000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答案正确性</a:t>
            </a:r>
          </a:p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逻辑通顺</a:t>
            </a:r>
            <a:endParaRPr lang="en-US" altLang="en-US" dirty="0">
              <a:solidFill>
                <a:srgbClr val="A6A6A6"/>
              </a:solidFill>
              <a:latin typeface="LANTINGHEI SC DEMIBOLD"/>
              <a:ea typeface="LANTINGHEI SC DEMIBOLD"/>
            </a:endParaRPr>
          </a:p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简单易用</a:t>
            </a:r>
            <a:endParaRPr lang="en-US" altLang="en-US" dirty="0">
              <a:solidFill>
                <a:srgbClr val="A6A6A6"/>
              </a:solidFill>
              <a:latin typeface="LANTINGHEI SC DEMIBOLD"/>
              <a:ea typeface="LANTINGHEI SC DEMIBOLD"/>
            </a:endParaRPr>
          </a:p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专业性</a:t>
            </a:r>
          </a:p>
          <a:p>
            <a:pPr marL="342900" lvl="0" indent="-342900">
              <a:lnSpc>
                <a:spcPct val="130000"/>
              </a:lnSpc>
              <a:spcBef>
                <a:spcPts val="1000"/>
              </a:spcBef>
              <a:buAutoNum type="arabicPeriod"/>
            </a:pPr>
            <a:r>
              <a:rPr lang="zh-CN" altLang="zh-CN" dirty="0">
                <a:solidFill>
                  <a:srgbClr val="FFFFFF"/>
                </a:solidFill>
                <a:latin typeface="LANTINGHEI SC DEMIBOLD"/>
                <a:ea typeface="LANTINGHEI SC DEMIBOLD"/>
              </a:rPr>
              <a:t>启发性</a:t>
            </a:r>
          </a:p>
        </p:txBody>
      </p:sp>
      <p:graphicFrame>
        <p:nvGraphicFramePr>
          <p:cNvPr id="12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7244"/>
              </p:ext>
            </p:extLst>
          </p:nvPr>
        </p:nvGraphicFramePr>
        <p:xfrm>
          <a:off x="3600451" y="2868653"/>
          <a:ext cx="8339300" cy="37650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6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470">
                  <a:extLst>
                    <a:ext uri="{9D8B030D-6E8A-4147-A177-3AD203B41FA5}">
                      <a16:colId xmlns:a16="http://schemas.microsoft.com/office/drawing/2014/main" val="526925888"/>
                    </a:ext>
                  </a:extLst>
                </a:gridCol>
                <a:gridCol w="242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537">
                <a:tc gridSpan="4"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原始</a:t>
                      </a:r>
                      <a:r>
                        <a:rPr lang="en-US" altLang="en-US" sz="14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Prompt:  </a:t>
                      </a:r>
                      <a:r>
                        <a:rPr lang="zh-CN" altLang="zh-CN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你是一个数学大师</a:t>
                      </a:r>
                      <a:r>
                        <a:rPr lang="zh-CN" altLang="zh-CN" sz="14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
测评问题</a:t>
                      </a:r>
                      <a:r>
                        <a:rPr lang="en-US" altLang="en-US" sz="1400" b="1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:       </a:t>
                      </a:r>
                      <a:r>
                        <a:rPr lang="zh-CN" altLang="zh-CN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鸡兔同笼，</a:t>
                      </a:r>
                      <a:r>
                        <a:rPr lang="en-US" altLang="en-US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35</a:t>
                      </a:r>
                      <a:r>
                        <a:rPr lang="zh-CN" altLang="zh-CN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个头，</a:t>
                      </a:r>
                      <a:r>
                        <a:rPr lang="en-US" altLang="en-US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94</a:t>
                      </a:r>
                      <a:r>
                        <a:rPr lang="zh-CN" altLang="zh-CN" sz="1400" b="0" strike="noStrike" spc="0" dirty="0">
                          <a:solidFill>
                            <a:srgbClr val="FFFFFF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只脚。问有几只鸡，几只兔子？</a:t>
                      </a:r>
                      <a:endParaRPr lang="zh-CN" altLang="zh-CN" sz="1400" b="0" i="0" strike="noStrike" spc="0" dirty="0">
                        <a:solidFill>
                          <a:srgbClr val="FFFFFF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37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Prompt</a:t>
                      </a:r>
                      <a:r>
                        <a:rPr lang="zh-CN" altLang="zh-CN" sz="14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优化策略</a:t>
                      </a:r>
                      <a:endParaRPr lang="zh-CN" altLang="zh-CN" sz="1400" b="1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en-US" sz="14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答案特点</a:t>
                      </a:r>
                      <a:endParaRPr lang="zh-CN" altLang="zh-CN" sz="1400" b="1" dirty="0"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文心一言自动评测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1" dirty="0"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文心一言</a:t>
                      </a:r>
                      <a:r>
                        <a:rPr lang="zh-CN" altLang="zh-CN" sz="1400" b="1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自动打分</a:t>
                      </a:r>
                      <a:endParaRPr lang="zh-CN" altLang="zh-CN" sz="1400" b="1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950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Origin Prompt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清晰 全面 简介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给出了清晰的推理过程，准确地解出了鸡和兔的数量。</a:t>
                      </a:r>
                      <a:endParaRPr lang="zh-CN" altLang="zh-CN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95</a:t>
                      </a:r>
                      <a:endParaRPr lang="en-US" altLang="en-US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363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</a:t>
                      </a: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CoT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清晰 全面 繁琐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0" strike="noStrike" spc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给出了清晰的推理过程，准确地解出了鸡和兔的数量，但表达略显啰嗦。</a:t>
                      </a:r>
                      <a:endParaRPr lang="zh-CN" altLang="zh-CN" sz="1400" b="0" i="0" strike="noStrike" spc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90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950"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 err="1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ZeroShot</a:t>
                      </a: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 Contrastive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简陋 正确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zh-CN" altLang="zh-CN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给出了正确的结果，但推理过程略显简陋，缺少启发性。</a:t>
                      </a:r>
                      <a:endParaRPr lang="zh-CN" altLang="zh-CN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30000"/>
                        </a:lnSpc>
                      </a:pPr>
                      <a:r>
                        <a:rPr lang="en-US" altLang="en-US" sz="1400" b="0" strike="noStrike" spc="0" dirty="0">
                          <a:solidFill>
                            <a:srgbClr val="000000"/>
                          </a:solidFill>
                          <a:latin typeface="FZLanTingHeiS-DB-GB" panose="02000000000000000000" pitchFamily="2" charset="-122"/>
                          <a:ea typeface="FZLanTingHeiS-DB-GB" panose="02000000000000000000" pitchFamily="2" charset="-122"/>
                        </a:rPr>
                        <a:t>85</a:t>
                      </a:r>
                      <a:endParaRPr lang="en-US" altLang="en-US" sz="1400" b="0" i="0" strike="noStrike" spc="0" dirty="0">
                        <a:solidFill>
                          <a:srgbClr val="000000"/>
                        </a:solidFill>
                        <a:latin typeface="FZLanTingHeiS-DB-GB" panose="02000000000000000000" pitchFamily="2" charset="-122"/>
                        <a:ea typeface="FZLanTingHeiS-DB-GB" panose="02000000000000000000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2724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主题​​页">
  <a:themeElements>
    <a:clrScheme name="主题​​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主题​​页">
      <a:majorFont>
        <a:latin typeface="宋体"/>
        <a:ea typeface="宋体"/>
        <a:cs typeface="宋体"/>
      </a:majorFont>
      <a:minorFont>
        <a:latin typeface="Helvetica"/>
        <a:ea typeface="Helvetica"/>
        <a:cs typeface="Helvetica"/>
      </a:minorFont>
    </a:fontScheme>
    <a:fmtScheme name="主题​​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1281</Words>
  <Application>Microsoft Macintosh PowerPoint</Application>
  <PresentationFormat>宽屏</PresentationFormat>
  <Paragraphs>124</Paragraphs>
  <Slides>14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方正兰亭黑简体</vt:lpstr>
      <vt:lpstr>方正兰亭中黑简体</vt:lpstr>
      <vt:lpstr>宋体</vt:lpstr>
      <vt:lpstr>FZLanTingHeiS-DB-GB</vt:lpstr>
      <vt:lpstr>Lantinghei SC Demibold</vt:lpstr>
      <vt:lpstr>Lantinghei SC Demibold</vt:lpstr>
      <vt:lpstr>Lantinghei SC Heavy</vt:lpstr>
      <vt:lpstr>Arial</vt:lpstr>
      <vt:lpstr>Calibri</vt:lpstr>
      <vt:lpstr>1_主题​​页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xiexinfei</dc:creator>
  <cp:lastModifiedBy>Microsoft Office User</cp:lastModifiedBy>
  <cp:revision>162</cp:revision>
  <dcterms:created xsi:type="dcterms:W3CDTF">2023-11-30T06:25:36Z</dcterms:created>
  <dcterms:modified xsi:type="dcterms:W3CDTF">2023-12-16T20:42:25Z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2052-11.1.1.2307</vt:lpwstr>
  </property>
  <property fmtid="{D5CDD505-2E9C-101B-9397-08002B2CF9AE}" pid="3" name="ICV">
    <vt:lpwstr>D89509CA264236FE3CA0C26208180011</vt:lpwstr>
  </property>
</Properties>
</file>